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0" r:id="rId4"/>
    <p:sldId id="271" r:id="rId5"/>
    <p:sldId id="258" r:id="rId6"/>
    <p:sldId id="259" r:id="rId7"/>
    <p:sldId id="260" r:id="rId8"/>
    <p:sldId id="261" r:id="rId9"/>
    <p:sldId id="262" r:id="rId10"/>
    <p:sldId id="263" r:id="rId11"/>
    <p:sldId id="269" r:id="rId12"/>
    <p:sldId id="264" r:id="rId13"/>
    <p:sldId id="265" r:id="rId14"/>
    <p:sldId id="266" r:id="rId15"/>
    <p:sldId id="267" r:id="rId16"/>
    <p:sldId id="268"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56" d="100"/>
          <a:sy n="56" d="100"/>
        </p:scale>
        <p:origin x="398"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2BAAB5-A5F0-8E72-40E6-91124350A10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E"/>
          </a:p>
        </p:txBody>
      </p:sp>
      <p:sp>
        <p:nvSpPr>
          <p:cNvPr id="3" name="Subtitle 2">
            <a:extLst>
              <a:ext uri="{FF2B5EF4-FFF2-40B4-BE49-F238E27FC236}">
                <a16:creationId xmlns:a16="http://schemas.microsoft.com/office/drawing/2014/main" id="{75038E45-10AD-AD55-1973-43DFA1F67A7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E"/>
          </a:p>
        </p:txBody>
      </p:sp>
      <p:sp>
        <p:nvSpPr>
          <p:cNvPr id="4" name="Date Placeholder 3">
            <a:extLst>
              <a:ext uri="{FF2B5EF4-FFF2-40B4-BE49-F238E27FC236}">
                <a16:creationId xmlns:a16="http://schemas.microsoft.com/office/drawing/2014/main" id="{1B00B61C-538F-AB0D-42C8-83C4D44759A3}"/>
              </a:ext>
            </a:extLst>
          </p:cNvPr>
          <p:cNvSpPr>
            <a:spLocks noGrp="1"/>
          </p:cNvSpPr>
          <p:nvPr>
            <p:ph type="dt" sz="half" idx="10"/>
          </p:nvPr>
        </p:nvSpPr>
        <p:spPr/>
        <p:txBody>
          <a:bodyPr/>
          <a:lstStyle/>
          <a:p>
            <a:fld id="{3C7FB8A4-F9C3-47D7-AB53-A791A1EEA213}" type="datetimeFigureOut">
              <a:rPr lang="en-IE" smtClean="0"/>
              <a:t>27/06/2022</a:t>
            </a:fld>
            <a:endParaRPr lang="en-IE"/>
          </a:p>
        </p:txBody>
      </p:sp>
      <p:sp>
        <p:nvSpPr>
          <p:cNvPr id="5" name="Footer Placeholder 4">
            <a:extLst>
              <a:ext uri="{FF2B5EF4-FFF2-40B4-BE49-F238E27FC236}">
                <a16:creationId xmlns:a16="http://schemas.microsoft.com/office/drawing/2014/main" id="{3C807580-E271-5D9F-A93E-762FD1810ACB}"/>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4078EAE6-3623-2631-8BF6-4ECE63872FA5}"/>
              </a:ext>
            </a:extLst>
          </p:cNvPr>
          <p:cNvSpPr>
            <a:spLocks noGrp="1"/>
          </p:cNvSpPr>
          <p:nvPr>
            <p:ph type="sldNum" sz="quarter" idx="12"/>
          </p:nvPr>
        </p:nvSpPr>
        <p:spPr/>
        <p:txBody>
          <a:bodyPr/>
          <a:lstStyle/>
          <a:p>
            <a:fld id="{B8AD6322-32B8-4768-AC4A-936F95AAF493}" type="slidenum">
              <a:rPr lang="en-IE" smtClean="0"/>
              <a:t>‹#›</a:t>
            </a:fld>
            <a:endParaRPr lang="en-IE"/>
          </a:p>
        </p:txBody>
      </p:sp>
    </p:spTree>
    <p:extLst>
      <p:ext uri="{BB962C8B-B14F-4D97-AF65-F5344CB8AC3E}">
        <p14:creationId xmlns:p14="http://schemas.microsoft.com/office/powerpoint/2010/main" val="38599422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29DE7A-0024-74CB-57BF-54F4CF2075F6}"/>
              </a:ext>
            </a:extLst>
          </p:cNvPr>
          <p:cNvSpPr>
            <a:spLocks noGrp="1"/>
          </p:cNvSpPr>
          <p:nvPr>
            <p:ph type="title"/>
          </p:nvPr>
        </p:nvSpPr>
        <p:spPr/>
        <p:txBody>
          <a:bodyPr/>
          <a:lstStyle/>
          <a:p>
            <a:r>
              <a:rPr lang="en-US"/>
              <a:t>Click to edit Master title style</a:t>
            </a:r>
            <a:endParaRPr lang="en-IE"/>
          </a:p>
        </p:txBody>
      </p:sp>
      <p:sp>
        <p:nvSpPr>
          <p:cNvPr id="3" name="Vertical Text Placeholder 2">
            <a:extLst>
              <a:ext uri="{FF2B5EF4-FFF2-40B4-BE49-F238E27FC236}">
                <a16:creationId xmlns:a16="http://schemas.microsoft.com/office/drawing/2014/main" id="{D498807D-6FF1-FF71-0851-9ED62AC15BE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B3622B5C-0629-4644-3835-715488B3235C}"/>
              </a:ext>
            </a:extLst>
          </p:cNvPr>
          <p:cNvSpPr>
            <a:spLocks noGrp="1"/>
          </p:cNvSpPr>
          <p:nvPr>
            <p:ph type="dt" sz="half" idx="10"/>
          </p:nvPr>
        </p:nvSpPr>
        <p:spPr/>
        <p:txBody>
          <a:bodyPr/>
          <a:lstStyle/>
          <a:p>
            <a:fld id="{3C7FB8A4-F9C3-47D7-AB53-A791A1EEA213}" type="datetimeFigureOut">
              <a:rPr lang="en-IE" smtClean="0"/>
              <a:t>27/06/2022</a:t>
            </a:fld>
            <a:endParaRPr lang="en-IE"/>
          </a:p>
        </p:txBody>
      </p:sp>
      <p:sp>
        <p:nvSpPr>
          <p:cNvPr id="5" name="Footer Placeholder 4">
            <a:extLst>
              <a:ext uri="{FF2B5EF4-FFF2-40B4-BE49-F238E27FC236}">
                <a16:creationId xmlns:a16="http://schemas.microsoft.com/office/drawing/2014/main" id="{EF1DE975-8DBA-D64B-B3F1-72197EBB49B1}"/>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AF265531-277B-1163-084A-8A0EAB76DF65}"/>
              </a:ext>
            </a:extLst>
          </p:cNvPr>
          <p:cNvSpPr>
            <a:spLocks noGrp="1"/>
          </p:cNvSpPr>
          <p:nvPr>
            <p:ph type="sldNum" sz="quarter" idx="12"/>
          </p:nvPr>
        </p:nvSpPr>
        <p:spPr/>
        <p:txBody>
          <a:bodyPr/>
          <a:lstStyle/>
          <a:p>
            <a:fld id="{B8AD6322-32B8-4768-AC4A-936F95AAF493}" type="slidenum">
              <a:rPr lang="en-IE" smtClean="0"/>
              <a:t>‹#›</a:t>
            </a:fld>
            <a:endParaRPr lang="en-IE"/>
          </a:p>
        </p:txBody>
      </p:sp>
    </p:spTree>
    <p:extLst>
      <p:ext uri="{BB962C8B-B14F-4D97-AF65-F5344CB8AC3E}">
        <p14:creationId xmlns:p14="http://schemas.microsoft.com/office/powerpoint/2010/main" val="34234355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73483DE-64CF-2BB6-25DA-174E62E3D09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E"/>
          </a:p>
        </p:txBody>
      </p:sp>
      <p:sp>
        <p:nvSpPr>
          <p:cNvPr id="3" name="Vertical Text Placeholder 2">
            <a:extLst>
              <a:ext uri="{FF2B5EF4-FFF2-40B4-BE49-F238E27FC236}">
                <a16:creationId xmlns:a16="http://schemas.microsoft.com/office/drawing/2014/main" id="{88D2EA1A-C058-A0E2-AF4F-DD7958F0D90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84AAE4D4-BD4B-3DFA-8E87-24529C42C434}"/>
              </a:ext>
            </a:extLst>
          </p:cNvPr>
          <p:cNvSpPr>
            <a:spLocks noGrp="1"/>
          </p:cNvSpPr>
          <p:nvPr>
            <p:ph type="dt" sz="half" idx="10"/>
          </p:nvPr>
        </p:nvSpPr>
        <p:spPr/>
        <p:txBody>
          <a:bodyPr/>
          <a:lstStyle/>
          <a:p>
            <a:fld id="{3C7FB8A4-F9C3-47D7-AB53-A791A1EEA213}" type="datetimeFigureOut">
              <a:rPr lang="en-IE" smtClean="0"/>
              <a:t>27/06/2022</a:t>
            </a:fld>
            <a:endParaRPr lang="en-IE"/>
          </a:p>
        </p:txBody>
      </p:sp>
      <p:sp>
        <p:nvSpPr>
          <p:cNvPr id="5" name="Footer Placeholder 4">
            <a:extLst>
              <a:ext uri="{FF2B5EF4-FFF2-40B4-BE49-F238E27FC236}">
                <a16:creationId xmlns:a16="http://schemas.microsoft.com/office/drawing/2014/main" id="{94D32054-A9E6-B490-2B1D-F3E8D3E6B657}"/>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DDF5877A-B99D-4C16-5A41-4B69D6852050}"/>
              </a:ext>
            </a:extLst>
          </p:cNvPr>
          <p:cNvSpPr>
            <a:spLocks noGrp="1"/>
          </p:cNvSpPr>
          <p:nvPr>
            <p:ph type="sldNum" sz="quarter" idx="12"/>
          </p:nvPr>
        </p:nvSpPr>
        <p:spPr/>
        <p:txBody>
          <a:bodyPr/>
          <a:lstStyle/>
          <a:p>
            <a:fld id="{B8AD6322-32B8-4768-AC4A-936F95AAF493}" type="slidenum">
              <a:rPr lang="en-IE" smtClean="0"/>
              <a:t>‹#›</a:t>
            </a:fld>
            <a:endParaRPr lang="en-IE"/>
          </a:p>
        </p:txBody>
      </p:sp>
    </p:spTree>
    <p:extLst>
      <p:ext uri="{BB962C8B-B14F-4D97-AF65-F5344CB8AC3E}">
        <p14:creationId xmlns:p14="http://schemas.microsoft.com/office/powerpoint/2010/main" val="37247683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3EF3FA-E22B-EB83-0663-0A02DFFCFD94}"/>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id="{B2737A9C-36D2-09AF-940C-B0DAF4FAC7A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2531F620-9481-B735-080F-36DAD131CA0D}"/>
              </a:ext>
            </a:extLst>
          </p:cNvPr>
          <p:cNvSpPr>
            <a:spLocks noGrp="1"/>
          </p:cNvSpPr>
          <p:nvPr>
            <p:ph type="dt" sz="half" idx="10"/>
          </p:nvPr>
        </p:nvSpPr>
        <p:spPr/>
        <p:txBody>
          <a:bodyPr/>
          <a:lstStyle/>
          <a:p>
            <a:fld id="{3C7FB8A4-F9C3-47D7-AB53-A791A1EEA213}" type="datetimeFigureOut">
              <a:rPr lang="en-IE" smtClean="0"/>
              <a:t>27/06/2022</a:t>
            </a:fld>
            <a:endParaRPr lang="en-IE"/>
          </a:p>
        </p:txBody>
      </p:sp>
      <p:sp>
        <p:nvSpPr>
          <p:cNvPr id="5" name="Footer Placeholder 4">
            <a:extLst>
              <a:ext uri="{FF2B5EF4-FFF2-40B4-BE49-F238E27FC236}">
                <a16:creationId xmlns:a16="http://schemas.microsoft.com/office/drawing/2014/main" id="{B7E4EB3D-CFD8-C7B0-C6E2-02261DE9D9C8}"/>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30E0D8F0-F613-543B-B76C-878FE31709CF}"/>
              </a:ext>
            </a:extLst>
          </p:cNvPr>
          <p:cNvSpPr>
            <a:spLocks noGrp="1"/>
          </p:cNvSpPr>
          <p:nvPr>
            <p:ph type="sldNum" sz="quarter" idx="12"/>
          </p:nvPr>
        </p:nvSpPr>
        <p:spPr/>
        <p:txBody>
          <a:bodyPr/>
          <a:lstStyle/>
          <a:p>
            <a:fld id="{B8AD6322-32B8-4768-AC4A-936F95AAF493}" type="slidenum">
              <a:rPr lang="en-IE" smtClean="0"/>
              <a:t>‹#›</a:t>
            </a:fld>
            <a:endParaRPr lang="en-IE"/>
          </a:p>
        </p:txBody>
      </p:sp>
    </p:spTree>
    <p:extLst>
      <p:ext uri="{BB962C8B-B14F-4D97-AF65-F5344CB8AC3E}">
        <p14:creationId xmlns:p14="http://schemas.microsoft.com/office/powerpoint/2010/main" val="24131280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801EF3-C81F-E4CE-C3B9-49FE69705D3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E"/>
          </a:p>
        </p:txBody>
      </p:sp>
      <p:sp>
        <p:nvSpPr>
          <p:cNvPr id="3" name="Text Placeholder 2">
            <a:extLst>
              <a:ext uri="{FF2B5EF4-FFF2-40B4-BE49-F238E27FC236}">
                <a16:creationId xmlns:a16="http://schemas.microsoft.com/office/drawing/2014/main" id="{65126184-E203-782A-6B90-C12B1AE19B8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25D1030-B692-1029-A4C9-B446C7C5C1A4}"/>
              </a:ext>
            </a:extLst>
          </p:cNvPr>
          <p:cNvSpPr>
            <a:spLocks noGrp="1"/>
          </p:cNvSpPr>
          <p:nvPr>
            <p:ph type="dt" sz="half" idx="10"/>
          </p:nvPr>
        </p:nvSpPr>
        <p:spPr/>
        <p:txBody>
          <a:bodyPr/>
          <a:lstStyle/>
          <a:p>
            <a:fld id="{3C7FB8A4-F9C3-47D7-AB53-A791A1EEA213}" type="datetimeFigureOut">
              <a:rPr lang="en-IE" smtClean="0"/>
              <a:t>27/06/2022</a:t>
            </a:fld>
            <a:endParaRPr lang="en-IE"/>
          </a:p>
        </p:txBody>
      </p:sp>
      <p:sp>
        <p:nvSpPr>
          <p:cNvPr id="5" name="Footer Placeholder 4">
            <a:extLst>
              <a:ext uri="{FF2B5EF4-FFF2-40B4-BE49-F238E27FC236}">
                <a16:creationId xmlns:a16="http://schemas.microsoft.com/office/drawing/2014/main" id="{B667004E-07DF-ABC6-EABE-F2C5CDA2D220}"/>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7F5739EE-45F4-3B7C-EC3B-36762596B7E1}"/>
              </a:ext>
            </a:extLst>
          </p:cNvPr>
          <p:cNvSpPr>
            <a:spLocks noGrp="1"/>
          </p:cNvSpPr>
          <p:nvPr>
            <p:ph type="sldNum" sz="quarter" idx="12"/>
          </p:nvPr>
        </p:nvSpPr>
        <p:spPr/>
        <p:txBody>
          <a:bodyPr/>
          <a:lstStyle/>
          <a:p>
            <a:fld id="{B8AD6322-32B8-4768-AC4A-936F95AAF493}" type="slidenum">
              <a:rPr lang="en-IE" smtClean="0"/>
              <a:t>‹#›</a:t>
            </a:fld>
            <a:endParaRPr lang="en-IE"/>
          </a:p>
        </p:txBody>
      </p:sp>
    </p:spTree>
    <p:extLst>
      <p:ext uri="{BB962C8B-B14F-4D97-AF65-F5344CB8AC3E}">
        <p14:creationId xmlns:p14="http://schemas.microsoft.com/office/powerpoint/2010/main" val="27188060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A3F003-B953-1876-557B-08F2F82DE4FA}"/>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id="{746FEADC-01FB-0718-A21B-6039CCDE0AA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Content Placeholder 3">
            <a:extLst>
              <a:ext uri="{FF2B5EF4-FFF2-40B4-BE49-F238E27FC236}">
                <a16:creationId xmlns:a16="http://schemas.microsoft.com/office/drawing/2014/main" id="{1550448D-D3C8-0710-9B4C-39342AC18A0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Date Placeholder 4">
            <a:extLst>
              <a:ext uri="{FF2B5EF4-FFF2-40B4-BE49-F238E27FC236}">
                <a16:creationId xmlns:a16="http://schemas.microsoft.com/office/drawing/2014/main" id="{5017EE66-0FC0-8824-671A-7C17B499FE59}"/>
              </a:ext>
            </a:extLst>
          </p:cNvPr>
          <p:cNvSpPr>
            <a:spLocks noGrp="1"/>
          </p:cNvSpPr>
          <p:nvPr>
            <p:ph type="dt" sz="half" idx="10"/>
          </p:nvPr>
        </p:nvSpPr>
        <p:spPr/>
        <p:txBody>
          <a:bodyPr/>
          <a:lstStyle/>
          <a:p>
            <a:fld id="{3C7FB8A4-F9C3-47D7-AB53-A791A1EEA213}" type="datetimeFigureOut">
              <a:rPr lang="en-IE" smtClean="0"/>
              <a:t>27/06/2022</a:t>
            </a:fld>
            <a:endParaRPr lang="en-IE"/>
          </a:p>
        </p:txBody>
      </p:sp>
      <p:sp>
        <p:nvSpPr>
          <p:cNvPr id="6" name="Footer Placeholder 5">
            <a:extLst>
              <a:ext uri="{FF2B5EF4-FFF2-40B4-BE49-F238E27FC236}">
                <a16:creationId xmlns:a16="http://schemas.microsoft.com/office/drawing/2014/main" id="{F2125CBD-7679-FB29-D859-ACCB3E4D5AA5}"/>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C5ACFACA-F43A-F2D7-1B89-D7D8A1DFBFC2}"/>
              </a:ext>
            </a:extLst>
          </p:cNvPr>
          <p:cNvSpPr>
            <a:spLocks noGrp="1"/>
          </p:cNvSpPr>
          <p:nvPr>
            <p:ph type="sldNum" sz="quarter" idx="12"/>
          </p:nvPr>
        </p:nvSpPr>
        <p:spPr/>
        <p:txBody>
          <a:bodyPr/>
          <a:lstStyle/>
          <a:p>
            <a:fld id="{B8AD6322-32B8-4768-AC4A-936F95AAF493}" type="slidenum">
              <a:rPr lang="en-IE" smtClean="0"/>
              <a:t>‹#›</a:t>
            </a:fld>
            <a:endParaRPr lang="en-IE"/>
          </a:p>
        </p:txBody>
      </p:sp>
    </p:spTree>
    <p:extLst>
      <p:ext uri="{BB962C8B-B14F-4D97-AF65-F5344CB8AC3E}">
        <p14:creationId xmlns:p14="http://schemas.microsoft.com/office/powerpoint/2010/main" val="41670198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968241-5C8B-9C46-60C7-86B93CE2D085}"/>
              </a:ext>
            </a:extLst>
          </p:cNvPr>
          <p:cNvSpPr>
            <a:spLocks noGrp="1"/>
          </p:cNvSpPr>
          <p:nvPr>
            <p:ph type="title"/>
          </p:nvPr>
        </p:nvSpPr>
        <p:spPr>
          <a:xfrm>
            <a:off x="839788" y="365125"/>
            <a:ext cx="10515600" cy="1325563"/>
          </a:xfrm>
        </p:spPr>
        <p:txBody>
          <a:bodyPr/>
          <a:lstStyle/>
          <a:p>
            <a:r>
              <a:rPr lang="en-US"/>
              <a:t>Click to edit Master title style</a:t>
            </a:r>
            <a:endParaRPr lang="en-IE"/>
          </a:p>
        </p:txBody>
      </p:sp>
      <p:sp>
        <p:nvSpPr>
          <p:cNvPr id="3" name="Text Placeholder 2">
            <a:extLst>
              <a:ext uri="{FF2B5EF4-FFF2-40B4-BE49-F238E27FC236}">
                <a16:creationId xmlns:a16="http://schemas.microsoft.com/office/drawing/2014/main" id="{FCAFB920-C2DE-FB3F-09B2-83374841836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4045ECB-36CA-21EE-233C-26FF202D2C4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Text Placeholder 4">
            <a:extLst>
              <a:ext uri="{FF2B5EF4-FFF2-40B4-BE49-F238E27FC236}">
                <a16:creationId xmlns:a16="http://schemas.microsoft.com/office/drawing/2014/main" id="{95DC4D2A-B349-282D-5D95-343F680D2C8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22840E8-8D3B-FFE9-BF0A-70E8604C4BB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7" name="Date Placeholder 6">
            <a:extLst>
              <a:ext uri="{FF2B5EF4-FFF2-40B4-BE49-F238E27FC236}">
                <a16:creationId xmlns:a16="http://schemas.microsoft.com/office/drawing/2014/main" id="{24B85CA8-9419-24A4-304B-7000D0F14F2E}"/>
              </a:ext>
            </a:extLst>
          </p:cNvPr>
          <p:cNvSpPr>
            <a:spLocks noGrp="1"/>
          </p:cNvSpPr>
          <p:nvPr>
            <p:ph type="dt" sz="half" idx="10"/>
          </p:nvPr>
        </p:nvSpPr>
        <p:spPr/>
        <p:txBody>
          <a:bodyPr/>
          <a:lstStyle/>
          <a:p>
            <a:fld id="{3C7FB8A4-F9C3-47D7-AB53-A791A1EEA213}" type="datetimeFigureOut">
              <a:rPr lang="en-IE" smtClean="0"/>
              <a:t>27/06/2022</a:t>
            </a:fld>
            <a:endParaRPr lang="en-IE"/>
          </a:p>
        </p:txBody>
      </p:sp>
      <p:sp>
        <p:nvSpPr>
          <p:cNvPr id="8" name="Footer Placeholder 7">
            <a:extLst>
              <a:ext uri="{FF2B5EF4-FFF2-40B4-BE49-F238E27FC236}">
                <a16:creationId xmlns:a16="http://schemas.microsoft.com/office/drawing/2014/main" id="{06A75F67-55A1-9436-CA9F-D438E9B16A06}"/>
              </a:ext>
            </a:extLst>
          </p:cNvPr>
          <p:cNvSpPr>
            <a:spLocks noGrp="1"/>
          </p:cNvSpPr>
          <p:nvPr>
            <p:ph type="ftr" sz="quarter" idx="11"/>
          </p:nvPr>
        </p:nvSpPr>
        <p:spPr/>
        <p:txBody>
          <a:bodyPr/>
          <a:lstStyle/>
          <a:p>
            <a:endParaRPr lang="en-IE"/>
          </a:p>
        </p:txBody>
      </p:sp>
      <p:sp>
        <p:nvSpPr>
          <p:cNvPr id="9" name="Slide Number Placeholder 8">
            <a:extLst>
              <a:ext uri="{FF2B5EF4-FFF2-40B4-BE49-F238E27FC236}">
                <a16:creationId xmlns:a16="http://schemas.microsoft.com/office/drawing/2014/main" id="{6D2D137B-D965-2042-6E16-D26EC7F1B51E}"/>
              </a:ext>
            </a:extLst>
          </p:cNvPr>
          <p:cNvSpPr>
            <a:spLocks noGrp="1"/>
          </p:cNvSpPr>
          <p:nvPr>
            <p:ph type="sldNum" sz="quarter" idx="12"/>
          </p:nvPr>
        </p:nvSpPr>
        <p:spPr/>
        <p:txBody>
          <a:bodyPr/>
          <a:lstStyle/>
          <a:p>
            <a:fld id="{B8AD6322-32B8-4768-AC4A-936F95AAF493}" type="slidenum">
              <a:rPr lang="en-IE" smtClean="0"/>
              <a:t>‹#›</a:t>
            </a:fld>
            <a:endParaRPr lang="en-IE"/>
          </a:p>
        </p:txBody>
      </p:sp>
    </p:spTree>
    <p:extLst>
      <p:ext uri="{BB962C8B-B14F-4D97-AF65-F5344CB8AC3E}">
        <p14:creationId xmlns:p14="http://schemas.microsoft.com/office/powerpoint/2010/main" val="9049188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ED24E3-BBD2-DA6E-4213-42D206CD0A67}"/>
              </a:ext>
            </a:extLst>
          </p:cNvPr>
          <p:cNvSpPr>
            <a:spLocks noGrp="1"/>
          </p:cNvSpPr>
          <p:nvPr>
            <p:ph type="title"/>
          </p:nvPr>
        </p:nvSpPr>
        <p:spPr/>
        <p:txBody>
          <a:bodyPr/>
          <a:lstStyle/>
          <a:p>
            <a:r>
              <a:rPr lang="en-US"/>
              <a:t>Click to edit Master title style</a:t>
            </a:r>
            <a:endParaRPr lang="en-IE"/>
          </a:p>
        </p:txBody>
      </p:sp>
      <p:sp>
        <p:nvSpPr>
          <p:cNvPr id="3" name="Date Placeholder 2">
            <a:extLst>
              <a:ext uri="{FF2B5EF4-FFF2-40B4-BE49-F238E27FC236}">
                <a16:creationId xmlns:a16="http://schemas.microsoft.com/office/drawing/2014/main" id="{D111DB92-2E7D-50CD-B7BC-D31ACB89DA43}"/>
              </a:ext>
            </a:extLst>
          </p:cNvPr>
          <p:cNvSpPr>
            <a:spLocks noGrp="1"/>
          </p:cNvSpPr>
          <p:nvPr>
            <p:ph type="dt" sz="half" idx="10"/>
          </p:nvPr>
        </p:nvSpPr>
        <p:spPr/>
        <p:txBody>
          <a:bodyPr/>
          <a:lstStyle/>
          <a:p>
            <a:fld id="{3C7FB8A4-F9C3-47D7-AB53-A791A1EEA213}" type="datetimeFigureOut">
              <a:rPr lang="en-IE" smtClean="0"/>
              <a:t>27/06/2022</a:t>
            </a:fld>
            <a:endParaRPr lang="en-IE"/>
          </a:p>
        </p:txBody>
      </p:sp>
      <p:sp>
        <p:nvSpPr>
          <p:cNvPr id="4" name="Footer Placeholder 3">
            <a:extLst>
              <a:ext uri="{FF2B5EF4-FFF2-40B4-BE49-F238E27FC236}">
                <a16:creationId xmlns:a16="http://schemas.microsoft.com/office/drawing/2014/main" id="{774E033C-BC72-2F43-956F-CE2109278AC8}"/>
              </a:ext>
            </a:extLst>
          </p:cNvPr>
          <p:cNvSpPr>
            <a:spLocks noGrp="1"/>
          </p:cNvSpPr>
          <p:nvPr>
            <p:ph type="ftr" sz="quarter" idx="11"/>
          </p:nvPr>
        </p:nvSpPr>
        <p:spPr/>
        <p:txBody>
          <a:bodyPr/>
          <a:lstStyle/>
          <a:p>
            <a:endParaRPr lang="en-IE"/>
          </a:p>
        </p:txBody>
      </p:sp>
      <p:sp>
        <p:nvSpPr>
          <p:cNvPr id="5" name="Slide Number Placeholder 4">
            <a:extLst>
              <a:ext uri="{FF2B5EF4-FFF2-40B4-BE49-F238E27FC236}">
                <a16:creationId xmlns:a16="http://schemas.microsoft.com/office/drawing/2014/main" id="{02E77852-0726-110B-0FE1-C71F79A680F2}"/>
              </a:ext>
            </a:extLst>
          </p:cNvPr>
          <p:cNvSpPr>
            <a:spLocks noGrp="1"/>
          </p:cNvSpPr>
          <p:nvPr>
            <p:ph type="sldNum" sz="quarter" idx="12"/>
          </p:nvPr>
        </p:nvSpPr>
        <p:spPr/>
        <p:txBody>
          <a:bodyPr/>
          <a:lstStyle/>
          <a:p>
            <a:fld id="{B8AD6322-32B8-4768-AC4A-936F95AAF493}" type="slidenum">
              <a:rPr lang="en-IE" smtClean="0"/>
              <a:t>‹#›</a:t>
            </a:fld>
            <a:endParaRPr lang="en-IE"/>
          </a:p>
        </p:txBody>
      </p:sp>
    </p:spTree>
    <p:extLst>
      <p:ext uri="{BB962C8B-B14F-4D97-AF65-F5344CB8AC3E}">
        <p14:creationId xmlns:p14="http://schemas.microsoft.com/office/powerpoint/2010/main" val="12993794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31C8733-3503-F115-D488-22D497B6310D}"/>
              </a:ext>
            </a:extLst>
          </p:cNvPr>
          <p:cNvSpPr>
            <a:spLocks noGrp="1"/>
          </p:cNvSpPr>
          <p:nvPr>
            <p:ph type="dt" sz="half" idx="10"/>
          </p:nvPr>
        </p:nvSpPr>
        <p:spPr/>
        <p:txBody>
          <a:bodyPr/>
          <a:lstStyle/>
          <a:p>
            <a:fld id="{3C7FB8A4-F9C3-47D7-AB53-A791A1EEA213}" type="datetimeFigureOut">
              <a:rPr lang="en-IE" smtClean="0"/>
              <a:t>27/06/2022</a:t>
            </a:fld>
            <a:endParaRPr lang="en-IE"/>
          </a:p>
        </p:txBody>
      </p:sp>
      <p:sp>
        <p:nvSpPr>
          <p:cNvPr id="3" name="Footer Placeholder 2">
            <a:extLst>
              <a:ext uri="{FF2B5EF4-FFF2-40B4-BE49-F238E27FC236}">
                <a16:creationId xmlns:a16="http://schemas.microsoft.com/office/drawing/2014/main" id="{F3C62DD9-D11A-7F5F-CEE2-5095BA0AFDA2}"/>
              </a:ext>
            </a:extLst>
          </p:cNvPr>
          <p:cNvSpPr>
            <a:spLocks noGrp="1"/>
          </p:cNvSpPr>
          <p:nvPr>
            <p:ph type="ftr" sz="quarter" idx="11"/>
          </p:nvPr>
        </p:nvSpPr>
        <p:spPr/>
        <p:txBody>
          <a:bodyPr/>
          <a:lstStyle/>
          <a:p>
            <a:endParaRPr lang="en-IE"/>
          </a:p>
        </p:txBody>
      </p:sp>
      <p:sp>
        <p:nvSpPr>
          <p:cNvPr id="4" name="Slide Number Placeholder 3">
            <a:extLst>
              <a:ext uri="{FF2B5EF4-FFF2-40B4-BE49-F238E27FC236}">
                <a16:creationId xmlns:a16="http://schemas.microsoft.com/office/drawing/2014/main" id="{CDD4C588-2AC0-1AD7-BAE5-9D98C4F32F6F}"/>
              </a:ext>
            </a:extLst>
          </p:cNvPr>
          <p:cNvSpPr>
            <a:spLocks noGrp="1"/>
          </p:cNvSpPr>
          <p:nvPr>
            <p:ph type="sldNum" sz="quarter" idx="12"/>
          </p:nvPr>
        </p:nvSpPr>
        <p:spPr/>
        <p:txBody>
          <a:bodyPr/>
          <a:lstStyle/>
          <a:p>
            <a:fld id="{B8AD6322-32B8-4768-AC4A-936F95AAF493}" type="slidenum">
              <a:rPr lang="en-IE" smtClean="0"/>
              <a:t>‹#›</a:t>
            </a:fld>
            <a:endParaRPr lang="en-IE"/>
          </a:p>
        </p:txBody>
      </p:sp>
    </p:spTree>
    <p:extLst>
      <p:ext uri="{BB962C8B-B14F-4D97-AF65-F5344CB8AC3E}">
        <p14:creationId xmlns:p14="http://schemas.microsoft.com/office/powerpoint/2010/main" val="10521189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BDA6B5-CB07-7EB8-8D26-33FF248DD85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Content Placeholder 2">
            <a:extLst>
              <a:ext uri="{FF2B5EF4-FFF2-40B4-BE49-F238E27FC236}">
                <a16:creationId xmlns:a16="http://schemas.microsoft.com/office/drawing/2014/main" id="{D107A269-2E61-F666-3B62-05250862189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Text Placeholder 3">
            <a:extLst>
              <a:ext uri="{FF2B5EF4-FFF2-40B4-BE49-F238E27FC236}">
                <a16:creationId xmlns:a16="http://schemas.microsoft.com/office/drawing/2014/main" id="{2B095A1D-A29C-5165-8F70-5EE72BAE12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82588F2-1DA2-BAE7-1744-A24406D98710}"/>
              </a:ext>
            </a:extLst>
          </p:cNvPr>
          <p:cNvSpPr>
            <a:spLocks noGrp="1"/>
          </p:cNvSpPr>
          <p:nvPr>
            <p:ph type="dt" sz="half" idx="10"/>
          </p:nvPr>
        </p:nvSpPr>
        <p:spPr/>
        <p:txBody>
          <a:bodyPr/>
          <a:lstStyle/>
          <a:p>
            <a:fld id="{3C7FB8A4-F9C3-47D7-AB53-A791A1EEA213}" type="datetimeFigureOut">
              <a:rPr lang="en-IE" smtClean="0"/>
              <a:t>27/06/2022</a:t>
            </a:fld>
            <a:endParaRPr lang="en-IE"/>
          </a:p>
        </p:txBody>
      </p:sp>
      <p:sp>
        <p:nvSpPr>
          <p:cNvPr id="6" name="Footer Placeholder 5">
            <a:extLst>
              <a:ext uri="{FF2B5EF4-FFF2-40B4-BE49-F238E27FC236}">
                <a16:creationId xmlns:a16="http://schemas.microsoft.com/office/drawing/2014/main" id="{759FA9D0-8042-D6D6-6985-3E11FDEEDAEA}"/>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B6A4855E-F52C-06BD-2A47-A84183CE3B91}"/>
              </a:ext>
            </a:extLst>
          </p:cNvPr>
          <p:cNvSpPr>
            <a:spLocks noGrp="1"/>
          </p:cNvSpPr>
          <p:nvPr>
            <p:ph type="sldNum" sz="quarter" idx="12"/>
          </p:nvPr>
        </p:nvSpPr>
        <p:spPr/>
        <p:txBody>
          <a:bodyPr/>
          <a:lstStyle/>
          <a:p>
            <a:fld id="{B8AD6322-32B8-4768-AC4A-936F95AAF493}" type="slidenum">
              <a:rPr lang="en-IE" smtClean="0"/>
              <a:t>‹#›</a:t>
            </a:fld>
            <a:endParaRPr lang="en-IE"/>
          </a:p>
        </p:txBody>
      </p:sp>
    </p:spTree>
    <p:extLst>
      <p:ext uri="{BB962C8B-B14F-4D97-AF65-F5344CB8AC3E}">
        <p14:creationId xmlns:p14="http://schemas.microsoft.com/office/powerpoint/2010/main" val="15957593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547773-0633-C78B-0CAB-AF801716BFF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Picture Placeholder 2">
            <a:extLst>
              <a:ext uri="{FF2B5EF4-FFF2-40B4-BE49-F238E27FC236}">
                <a16:creationId xmlns:a16="http://schemas.microsoft.com/office/drawing/2014/main" id="{E736CB02-BA91-4083-DFED-44C5C37F3EA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a:extLst>
              <a:ext uri="{FF2B5EF4-FFF2-40B4-BE49-F238E27FC236}">
                <a16:creationId xmlns:a16="http://schemas.microsoft.com/office/drawing/2014/main" id="{49146791-0A77-873F-E4B9-02F229BABE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AF51BCF-25F8-3A78-7359-6820FE1947F9}"/>
              </a:ext>
            </a:extLst>
          </p:cNvPr>
          <p:cNvSpPr>
            <a:spLocks noGrp="1"/>
          </p:cNvSpPr>
          <p:nvPr>
            <p:ph type="dt" sz="half" idx="10"/>
          </p:nvPr>
        </p:nvSpPr>
        <p:spPr/>
        <p:txBody>
          <a:bodyPr/>
          <a:lstStyle/>
          <a:p>
            <a:fld id="{3C7FB8A4-F9C3-47D7-AB53-A791A1EEA213}" type="datetimeFigureOut">
              <a:rPr lang="en-IE" smtClean="0"/>
              <a:t>27/06/2022</a:t>
            </a:fld>
            <a:endParaRPr lang="en-IE"/>
          </a:p>
        </p:txBody>
      </p:sp>
      <p:sp>
        <p:nvSpPr>
          <p:cNvPr id="6" name="Footer Placeholder 5">
            <a:extLst>
              <a:ext uri="{FF2B5EF4-FFF2-40B4-BE49-F238E27FC236}">
                <a16:creationId xmlns:a16="http://schemas.microsoft.com/office/drawing/2014/main" id="{CBB27CBB-CC49-FA41-12C8-D2677EDD763A}"/>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9FA3F143-D041-5BFC-64A8-586CB817DE20}"/>
              </a:ext>
            </a:extLst>
          </p:cNvPr>
          <p:cNvSpPr>
            <a:spLocks noGrp="1"/>
          </p:cNvSpPr>
          <p:nvPr>
            <p:ph type="sldNum" sz="quarter" idx="12"/>
          </p:nvPr>
        </p:nvSpPr>
        <p:spPr/>
        <p:txBody>
          <a:bodyPr/>
          <a:lstStyle/>
          <a:p>
            <a:fld id="{B8AD6322-32B8-4768-AC4A-936F95AAF493}" type="slidenum">
              <a:rPr lang="en-IE" smtClean="0"/>
              <a:t>‹#›</a:t>
            </a:fld>
            <a:endParaRPr lang="en-IE"/>
          </a:p>
        </p:txBody>
      </p:sp>
    </p:spTree>
    <p:extLst>
      <p:ext uri="{BB962C8B-B14F-4D97-AF65-F5344CB8AC3E}">
        <p14:creationId xmlns:p14="http://schemas.microsoft.com/office/powerpoint/2010/main" val="35726743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8FC2C2E-4CF4-55ED-1027-908420F5B94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E"/>
          </a:p>
        </p:txBody>
      </p:sp>
      <p:sp>
        <p:nvSpPr>
          <p:cNvPr id="3" name="Text Placeholder 2">
            <a:extLst>
              <a:ext uri="{FF2B5EF4-FFF2-40B4-BE49-F238E27FC236}">
                <a16:creationId xmlns:a16="http://schemas.microsoft.com/office/drawing/2014/main" id="{E97C110E-9121-C273-D9CF-DCCC5653915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34D1A4A4-C71D-E8AB-3CA0-670A38D01E1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7FB8A4-F9C3-47D7-AB53-A791A1EEA213}" type="datetimeFigureOut">
              <a:rPr lang="en-IE" smtClean="0"/>
              <a:t>27/06/2022</a:t>
            </a:fld>
            <a:endParaRPr lang="en-IE"/>
          </a:p>
        </p:txBody>
      </p:sp>
      <p:sp>
        <p:nvSpPr>
          <p:cNvPr id="5" name="Footer Placeholder 4">
            <a:extLst>
              <a:ext uri="{FF2B5EF4-FFF2-40B4-BE49-F238E27FC236}">
                <a16:creationId xmlns:a16="http://schemas.microsoft.com/office/drawing/2014/main" id="{1E72EC3C-4E0C-FCAF-60B2-142C60FE1A3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a:extLst>
              <a:ext uri="{FF2B5EF4-FFF2-40B4-BE49-F238E27FC236}">
                <a16:creationId xmlns:a16="http://schemas.microsoft.com/office/drawing/2014/main" id="{65A8624B-69E6-55D8-CA27-82ABA30E8FB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AD6322-32B8-4768-AC4A-936F95AAF493}" type="slidenum">
              <a:rPr lang="en-IE" smtClean="0"/>
              <a:t>‹#›</a:t>
            </a:fld>
            <a:endParaRPr lang="en-IE"/>
          </a:p>
        </p:txBody>
      </p:sp>
    </p:spTree>
    <p:extLst>
      <p:ext uri="{BB962C8B-B14F-4D97-AF65-F5344CB8AC3E}">
        <p14:creationId xmlns:p14="http://schemas.microsoft.com/office/powerpoint/2010/main" val="7563462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mentalhealth.usi.ie/su-info/"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hea.ie/assets/uploads/2020/10/HEA-NSMHS-Framework.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F5A5072-7B47-4D32-B52A-4EBBF590B8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9715DAF0-AE1B-46C9-8A6B-DB2AA05AB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2" y="-22693"/>
            <a:ext cx="12191999" cy="4374129"/>
          </a:xfrm>
          <a:prstGeom prst="rect">
            <a:avLst/>
          </a:prstGeom>
          <a:gradFill>
            <a:gsLst>
              <a:gs pos="0">
                <a:schemeClr val="accent1">
                  <a:lumMod val="75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016219D-510E-4184-9090-6D5578A87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908719" y="-3931841"/>
            <a:ext cx="4374557" cy="12192000"/>
          </a:xfrm>
          <a:prstGeom prst="rect">
            <a:avLst/>
          </a:prstGeom>
          <a:gradFill>
            <a:gsLst>
              <a:gs pos="40000">
                <a:schemeClr val="accent1">
                  <a:alpha val="0"/>
                </a:schemeClr>
              </a:gs>
              <a:gs pos="100000">
                <a:schemeClr val="accent1">
                  <a:lumMod val="75000"/>
                  <a:alpha val="52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AFF4A713-7B75-4B21-90D7-5AB19547C7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36696" y="-3703868"/>
            <a:ext cx="4374128" cy="11736479"/>
          </a:xfrm>
          <a:prstGeom prst="rect">
            <a:avLst/>
          </a:prstGeom>
          <a:gradFill>
            <a:gsLst>
              <a:gs pos="17000">
                <a:schemeClr val="accent1">
                  <a:alpha val="0"/>
                </a:schemeClr>
              </a:gs>
              <a:gs pos="100000">
                <a:srgbClr val="000000">
                  <a:alpha val="37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C631C0B-6DA6-4E57-8231-CE32B3434A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 y="-22690"/>
            <a:ext cx="8542485" cy="4374126"/>
          </a:xfrm>
          <a:prstGeom prst="rect">
            <a:avLst/>
          </a:prstGeom>
          <a:gradFill>
            <a:gsLst>
              <a:gs pos="0">
                <a:schemeClr val="accent1">
                  <a:lumMod val="50000"/>
                  <a:alpha val="0"/>
                </a:schemeClr>
              </a:gs>
              <a:gs pos="100000">
                <a:srgbClr val="000000">
                  <a:alpha val="25000"/>
                </a:srgb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C29501E6-A978-4A61-9689-9085AF97A5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2508972">
            <a:off x="5945431" y="-1032053"/>
            <a:ext cx="4990147" cy="4439131"/>
          </a:xfrm>
          <a:custGeom>
            <a:avLst/>
            <a:gdLst>
              <a:gd name="connsiteX0" fmla="*/ 4990147 w 4990147"/>
              <a:gd name="connsiteY0" fmla="*/ 2229378 h 4439131"/>
              <a:gd name="connsiteX1" fmla="*/ 917384 w 4990147"/>
              <a:gd name="connsiteY1" fmla="*/ 4439131 h 4439131"/>
              <a:gd name="connsiteX2" fmla="*/ 910814 w 4990147"/>
              <a:gd name="connsiteY2" fmla="*/ 4434219 h 4439131"/>
              <a:gd name="connsiteX3" fmla="*/ 0 w 4990147"/>
              <a:gd name="connsiteY3" fmla="*/ 2502877 h 4439131"/>
              <a:gd name="connsiteX4" fmla="*/ 2502877 w 4990147"/>
              <a:gd name="connsiteY4" fmla="*/ 0 h 4439131"/>
              <a:gd name="connsiteX5" fmla="*/ 4954904 w 4990147"/>
              <a:gd name="connsiteY5" fmla="*/ 1998460 h 44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90147" h="4439131">
                <a:moveTo>
                  <a:pt x="4990147" y="2229378"/>
                </a:moveTo>
                <a:lnTo>
                  <a:pt x="917384" y="4439131"/>
                </a:lnTo>
                <a:lnTo>
                  <a:pt x="910814" y="4434219"/>
                </a:lnTo>
                <a:cubicBezTo>
                  <a:pt x="354557" y="3975154"/>
                  <a:pt x="0" y="3280421"/>
                  <a:pt x="0" y="2502877"/>
                </a:cubicBezTo>
                <a:cubicBezTo>
                  <a:pt x="0" y="1120576"/>
                  <a:pt x="1120576" y="0"/>
                  <a:pt x="2502877" y="0"/>
                </a:cubicBezTo>
                <a:cubicBezTo>
                  <a:pt x="3712390" y="0"/>
                  <a:pt x="4721520" y="857941"/>
                  <a:pt x="4954904" y="1998460"/>
                </a:cubicBezTo>
                <a:close/>
              </a:path>
            </a:pathLst>
          </a:custGeom>
          <a:gradFill>
            <a:gsLst>
              <a:gs pos="0">
                <a:schemeClr val="accent1">
                  <a:alpha val="22000"/>
                </a:schemeClr>
              </a:gs>
              <a:gs pos="87000">
                <a:schemeClr val="accent1">
                  <a:lumMod val="60000"/>
                  <a:lumOff val="40000"/>
                  <a:alpha val="2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74B51194-830F-8E7C-F7B6-7ADD1EFEC025}"/>
              </a:ext>
            </a:extLst>
          </p:cNvPr>
          <p:cNvSpPr>
            <a:spLocks noGrp="1"/>
          </p:cNvSpPr>
          <p:nvPr>
            <p:ph type="ctrTitle"/>
          </p:nvPr>
        </p:nvSpPr>
        <p:spPr>
          <a:xfrm>
            <a:off x="1314824" y="735106"/>
            <a:ext cx="10053763" cy="2928470"/>
          </a:xfrm>
        </p:spPr>
        <p:txBody>
          <a:bodyPr anchor="b">
            <a:normAutofit/>
          </a:bodyPr>
          <a:lstStyle/>
          <a:p>
            <a:pPr algn="l"/>
            <a:r>
              <a:rPr lang="en-IE" sz="4800">
                <a:solidFill>
                  <a:srgbClr val="FFFFFF"/>
                </a:solidFill>
              </a:rPr>
              <a:t>SU involvement in aftermath of student incident on campus</a:t>
            </a:r>
          </a:p>
        </p:txBody>
      </p:sp>
      <p:sp>
        <p:nvSpPr>
          <p:cNvPr id="3" name="Subtitle 2">
            <a:extLst>
              <a:ext uri="{FF2B5EF4-FFF2-40B4-BE49-F238E27FC236}">
                <a16:creationId xmlns:a16="http://schemas.microsoft.com/office/drawing/2014/main" id="{F76AD66D-9690-3FEE-116F-77E23B79C5BA}"/>
              </a:ext>
            </a:extLst>
          </p:cNvPr>
          <p:cNvSpPr>
            <a:spLocks noGrp="1"/>
          </p:cNvSpPr>
          <p:nvPr>
            <p:ph type="subTitle" idx="1"/>
          </p:nvPr>
        </p:nvSpPr>
        <p:spPr>
          <a:xfrm>
            <a:off x="1350682" y="4870824"/>
            <a:ext cx="10005951" cy="1458258"/>
          </a:xfrm>
        </p:spPr>
        <p:txBody>
          <a:bodyPr anchor="ctr">
            <a:normAutofit/>
          </a:bodyPr>
          <a:lstStyle/>
          <a:p>
            <a:pPr algn="l"/>
            <a:r>
              <a:rPr lang="en-IE" sz="4000" dirty="0"/>
              <a:t>Campus response plans</a:t>
            </a:r>
          </a:p>
        </p:txBody>
      </p:sp>
    </p:spTree>
    <p:extLst>
      <p:ext uri="{BB962C8B-B14F-4D97-AF65-F5344CB8AC3E}">
        <p14:creationId xmlns:p14="http://schemas.microsoft.com/office/powerpoint/2010/main" val="39360590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wd">
                                    <p:tmPct val="15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par>
                                <p:cTn id="8" presetID="10" presetClass="entr" presetSubtype="0" fill="hold" grpId="0" nodeType="withEffect">
                                  <p:stCondLst>
                                    <p:cond delay="500"/>
                                  </p:stCondLst>
                                  <p:iterate type="wd">
                                    <p:tmPct val="15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BCCE063-AF06-A6B0-7846-0F520D1F3B77}"/>
              </a:ext>
            </a:extLst>
          </p:cNvPr>
          <p:cNvSpPr>
            <a:spLocks noGrp="1"/>
          </p:cNvSpPr>
          <p:nvPr>
            <p:ph type="title"/>
          </p:nvPr>
        </p:nvSpPr>
        <p:spPr>
          <a:xfrm>
            <a:off x="1371599" y="294538"/>
            <a:ext cx="9895951" cy="1033669"/>
          </a:xfrm>
        </p:spPr>
        <p:txBody>
          <a:bodyPr>
            <a:normAutofit/>
          </a:bodyPr>
          <a:lstStyle/>
          <a:p>
            <a:r>
              <a:rPr lang="en-IE" sz="4000">
                <a:solidFill>
                  <a:srgbClr val="FFFFFF"/>
                </a:solidFill>
              </a:rPr>
              <a:t>Flynn, 2019</a:t>
            </a:r>
          </a:p>
        </p:txBody>
      </p:sp>
      <p:sp>
        <p:nvSpPr>
          <p:cNvPr id="3" name="Content Placeholder 2">
            <a:extLst>
              <a:ext uri="{FF2B5EF4-FFF2-40B4-BE49-F238E27FC236}">
                <a16:creationId xmlns:a16="http://schemas.microsoft.com/office/drawing/2014/main" id="{72E66975-1FC2-0E0E-015C-FD153607D11D}"/>
              </a:ext>
            </a:extLst>
          </p:cNvPr>
          <p:cNvSpPr>
            <a:spLocks noGrp="1"/>
          </p:cNvSpPr>
          <p:nvPr>
            <p:ph idx="1"/>
          </p:nvPr>
        </p:nvSpPr>
        <p:spPr>
          <a:xfrm>
            <a:off x="1371599" y="2318197"/>
            <a:ext cx="9724031" cy="3683358"/>
          </a:xfrm>
        </p:spPr>
        <p:txBody>
          <a:bodyPr anchor="ctr">
            <a:normAutofit/>
          </a:bodyPr>
          <a:lstStyle/>
          <a:p>
            <a:r>
              <a:rPr lang="en-IE" sz="2400" dirty="0"/>
              <a:t>In the case of a student death, among others, the SU and class reps should be notified promptly by a designated staff member of the HEI</a:t>
            </a:r>
          </a:p>
          <a:p>
            <a:r>
              <a:rPr lang="en-IE" sz="2400" dirty="0"/>
              <a:t>“current best practice guidelines suggest a 3-component model of bereavement support. The first </a:t>
            </a:r>
            <a:r>
              <a:rPr lang="en-IE" sz="2400" dirty="0" err="1"/>
              <a:t>compenent</a:t>
            </a:r>
            <a:r>
              <a:rPr lang="en-IE" sz="2400" dirty="0"/>
              <a:t> is the provision of information on the </a:t>
            </a:r>
            <a:r>
              <a:rPr lang="en-IE" sz="2400" dirty="0" err="1"/>
              <a:t>bereaevement</a:t>
            </a:r>
            <a:r>
              <a:rPr lang="en-IE" sz="2400" dirty="0"/>
              <a:t> process and available support to all concerned within 6-8 weeks of a death. The second component refers to </a:t>
            </a:r>
            <a:r>
              <a:rPr lang="en-IE" sz="2400" b="1" dirty="0"/>
              <a:t>the harnessing of peer, local and community support networks</a:t>
            </a:r>
            <a:r>
              <a:rPr lang="en-IE" sz="2400" dirty="0"/>
              <a:t>.”</a:t>
            </a:r>
          </a:p>
        </p:txBody>
      </p:sp>
    </p:spTree>
    <p:extLst>
      <p:ext uri="{BB962C8B-B14F-4D97-AF65-F5344CB8AC3E}">
        <p14:creationId xmlns:p14="http://schemas.microsoft.com/office/powerpoint/2010/main" val="20068576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6796CB0-35F9-9AD9-A86E-2D157D8AC2D1}"/>
              </a:ext>
            </a:extLst>
          </p:cNvPr>
          <p:cNvSpPr>
            <a:spLocks noGrp="1"/>
          </p:cNvSpPr>
          <p:nvPr>
            <p:ph type="title"/>
          </p:nvPr>
        </p:nvSpPr>
        <p:spPr>
          <a:xfrm>
            <a:off x="1371599" y="294538"/>
            <a:ext cx="9895951" cy="1033669"/>
          </a:xfrm>
        </p:spPr>
        <p:txBody>
          <a:bodyPr>
            <a:normAutofit/>
          </a:bodyPr>
          <a:lstStyle/>
          <a:p>
            <a:r>
              <a:rPr lang="en-IE" sz="4000">
                <a:solidFill>
                  <a:srgbClr val="FFFFFF"/>
                </a:solidFill>
              </a:rPr>
              <a:t>USI recommendations	</a:t>
            </a:r>
          </a:p>
        </p:txBody>
      </p:sp>
      <p:sp>
        <p:nvSpPr>
          <p:cNvPr id="3" name="Content Placeholder 2">
            <a:extLst>
              <a:ext uri="{FF2B5EF4-FFF2-40B4-BE49-F238E27FC236}">
                <a16:creationId xmlns:a16="http://schemas.microsoft.com/office/drawing/2014/main" id="{1DF91D9C-94CA-C534-1281-19F779B6597E}"/>
              </a:ext>
            </a:extLst>
          </p:cNvPr>
          <p:cNvSpPr>
            <a:spLocks noGrp="1"/>
          </p:cNvSpPr>
          <p:nvPr>
            <p:ph idx="1"/>
          </p:nvPr>
        </p:nvSpPr>
        <p:spPr>
          <a:xfrm>
            <a:off x="1371599" y="2318197"/>
            <a:ext cx="9724031" cy="3683358"/>
          </a:xfrm>
        </p:spPr>
        <p:txBody>
          <a:bodyPr anchor="ctr">
            <a:normAutofit/>
          </a:bodyPr>
          <a:lstStyle/>
          <a:p>
            <a:r>
              <a:rPr lang="en-IE" sz="2400" dirty="0"/>
              <a:t>Find out if your campus has a student death protocol (and any of the other types of policies) &amp; what the SU role is.</a:t>
            </a:r>
          </a:p>
          <a:p>
            <a:r>
              <a:rPr lang="en-IE" sz="2400" dirty="0"/>
              <a:t>If you have difficulty with this, or you are not part of the SDP, inform USI</a:t>
            </a:r>
          </a:p>
          <a:p>
            <a:r>
              <a:rPr lang="en-IE" sz="2400" dirty="0"/>
              <a:t>Have a plan among yourselves in advance</a:t>
            </a:r>
          </a:p>
          <a:p>
            <a:r>
              <a:rPr lang="en-IE" sz="2400" dirty="0"/>
              <a:t>Take stock of your own capacity, engage in boundary-setting &amp; self-care as necessary</a:t>
            </a:r>
          </a:p>
          <a:p>
            <a:r>
              <a:rPr lang="en-IE" sz="2400" dirty="0"/>
              <a:t>Follow USI suggested protocol available at </a:t>
            </a:r>
            <a:r>
              <a:rPr lang="en-IE" sz="2400" dirty="0">
                <a:hlinkClick r:id="rId2"/>
              </a:rPr>
              <a:t>https://mentalhealth.usi.ie/su-info/</a:t>
            </a:r>
            <a:endParaRPr lang="en-IE" sz="2400" dirty="0"/>
          </a:p>
        </p:txBody>
      </p:sp>
    </p:spTree>
    <p:extLst>
      <p:ext uri="{BB962C8B-B14F-4D97-AF65-F5344CB8AC3E}">
        <p14:creationId xmlns:p14="http://schemas.microsoft.com/office/powerpoint/2010/main" val="40199994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848F885-D0DD-D0D5-D6AF-EF177017CDEE}"/>
              </a:ext>
            </a:extLst>
          </p:cNvPr>
          <p:cNvSpPr>
            <a:spLocks noGrp="1"/>
          </p:cNvSpPr>
          <p:nvPr>
            <p:ph type="title"/>
          </p:nvPr>
        </p:nvSpPr>
        <p:spPr>
          <a:xfrm>
            <a:off x="1371599" y="294538"/>
            <a:ext cx="9895951" cy="1033669"/>
          </a:xfrm>
        </p:spPr>
        <p:txBody>
          <a:bodyPr>
            <a:normAutofit/>
          </a:bodyPr>
          <a:lstStyle/>
          <a:p>
            <a:r>
              <a:rPr lang="en-IE" sz="4000">
                <a:solidFill>
                  <a:srgbClr val="FFFFFF"/>
                </a:solidFill>
              </a:rPr>
              <a:t>Example 1: NUIG</a:t>
            </a:r>
          </a:p>
        </p:txBody>
      </p:sp>
      <p:sp>
        <p:nvSpPr>
          <p:cNvPr id="3" name="Content Placeholder 2">
            <a:extLst>
              <a:ext uri="{FF2B5EF4-FFF2-40B4-BE49-F238E27FC236}">
                <a16:creationId xmlns:a16="http://schemas.microsoft.com/office/drawing/2014/main" id="{0EE60D65-FB8B-6A07-2D30-30687319E32D}"/>
              </a:ext>
            </a:extLst>
          </p:cNvPr>
          <p:cNvSpPr>
            <a:spLocks noGrp="1"/>
          </p:cNvSpPr>
          <p:nvPr>
            <p:ph idx="1"/>
          </p:nvPr>
        </p:nvSpPr>
        <p:spPr>
          <a:xfrm>
            <a:off x="1371599" y="2318197"/>
            <a:ext cx="9724031" cy="3683358"/>
          </a:xfrm>
        </p:spPr>
        <p:txBody>
          <a:bodyPr anchor="ctr">
            <a:noAutofit/>
          </a:bodyPr>
          <a:lstStyle/>
          <a:p>
            <a:r>
              <a:rPr lang="en-IE" sz="2400" dirty="0"/>
              <a:t>SU will notify the appropriate class rep &amp; participate in the response team</a:t>
            </a:r>
          </a:p>
          <a:p>
            <a:r>
              <a:rPr lang="en-IE" sz="2400" dirty="0"/>
              <a:t>Re: the response team – other SU officers may be added as appropriate in particular circumstances</a:t>
            </a:r>
          </a:p>
          <a:p>
            <a:r>
              <a:rPr lang="en-IE" sz="2400" dirty="0"/>
              <a:t>Team will meet ASAP following knowledge of students death, including out of hours/term etc, will ensure the actions set out in student death protocol and other such actions as arise are carried out, will meet as necessary</a:t>
            </a:r>
          </a:p>
          <a:p>
            <a:r>
              <a:rPr lang="en-IE" sz="2400" dirty="0"/>
              <a:t>SU president/ nominee will be part of the team &amp; will attend the funeral if possible</a:t>
            </a:r>
          </a:p>
        </p:txBody>
      </p:sp>
    </p:spTree>
    <p:extLst>
      <p:ext uri="{BB962C8B-B14F-4D97-AF65-F5344CB8AC3E}">
        <p14:creationId xmlns:p14="http://schemas.microsoft.com/office/powerpoint/2010/main" val="14623422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DB2C9FC-83C5-F3E9-2BA1-1F89B6E42364}"/>
              </a:ext>
            </a:extLst>
          </p:cNvPr>
          <p:cNvSpPr>
            <a:spLocks noGrp="1"/>
          </p:cNvSpPr>
          <p:nvPr>
            <p:ph type="title"/>
          </p:nvPr>
        </p:nvSpPr>
        <p:spPr>
          <a:xfrm>
            <a:off x="1371599" y="294538"/>
            <a:ext cx="9895951" cy="1033669"/>
          </a:xfrm>
        </p:spPr>
        <p:txBody>
          <a:bodyPr>
            <a:normAutofit/>
          </a:bodyPr>
          <a:lstStyle/>
          <a:p>
            <a:r>
              <a:rPr lang="en-IE" sz="4000">
                <a:solidFill>
                  <a:srgbClr val="FFFFFF"/>
                </a:solidFill>
              </a:rPr>
              <a:t>Example 2: UU</a:t>
            </a:r>
          </a:p>
        </p:txBody>
      </p:sp>
      <p:sp>
        <p:nvSpPr>
          <p:cNvPr id="3" name="Content Placeholder 2">
            <a:extLst>
              <a:ext uri="{FF2B5EF4-FFF2-40B4-BE49-F238E27FC236}">
                <a16:creationId xmlns:a16="http://schemas.microsoft.com/office/drawing/2014/main" id="{898667A3-F6A8-60AC-4767-FF9CFCBB5E67}"/>
              </a:ext>
            </a:extLst>
          </p:cNvPr>
          <p:cNvSpPr>
            <a:spLocks noGrp="1"/>
          </p:cNvSpPr>
          <p:nvPr>
            <p:ph idx="1"/>
          </p:nvPr>
        </p:nvSpPr>
        <p:spPr>
          <a:xfrm>
            <a:off x="1371599" y="2318197"/>
            <a:ext cx="9724031" cy="3683358"/>
          </a:xfrm>
        </p:spPr>
        <p:txBody>
          <a:bodyPr anchor="ctr">
            <a:noAutofit/>
          </a:bodyPr>
          <a:lstStyle/>
          <a:p>
            <a:r>
              <a:rPr lang="en-IE" sz="2400" dirty="0"/>
              <a:t>Head of school/ course director/ academic staff should organise transport for attendance of students at funeral, liaising with SU to avoid duplication</a:t>
            </a:r>
          </a:p>
          <a:p>
            <a:r>
              <a:rPr lang="en-IE" sz="2400" dirty="0"/>
              <a:t>In case of serious accident/ unanticipated death liaise with head of student wellbeing or delegated representative to identify any supporting arrangements required</a:t>
            </a:r>
          </a:p>
          <a:p>
            <a:r>
              <a:rPr lang="en-IE" sz="2400" dirty="0"/>
              <a:t>Provide minibus to funeral if required</a:t>
            </a:r>
          </a:p>
          <a:p>
            <a:r>
              <a:rPr lang="en-IE" sz="2400" dirty="0"/>
              <a:t>SU president or nominee to represent students’ union at funeral</a:t>
            </a:r>
          </a:p>
          <a:p>
            <a:r>
              <a:rPr lang="en-IE" sz="2400" dirty="0"/>
              <a:t>Offer support to students suffering grief reaction &amp; help them to engage with the student wellbeing team</a:t>
            </a:r>
          </a:p>
          <a:p>
            <a:r>
              <a:rPr lang="en-IE" sz="2400" dirty="0"/>
              <a:t>Organise awareness campaigns to students on improving safety, if appropriate</a:t>
            </a:r>
          </a:p>
        </p:txBody>
      </p:sp>
    </p:spTree>
    <p:extLst>
      <p:ext uri="{BB962C8B-B14F-4D97-AF65-F5344CB8AC3E}">
        <p14:creationId xmlns:p14="http://schemas.microsoft.com/office/powerpoint/2010/main" val="6221717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1C0C1E0-E692-F951-9D73-F5B3407FE62E}"/>
              </a:ext>
            </a:extLst>
          </p:cNvPr>
          <p:cNvSpPr>
            <a:spLocks noGrp="1"/>
          </p:cNvSpPr>
          <p:nvPr>
            <p:ph type="title"/>
          </p:nvPr>
        </p:nvSpPr>
        <p:spPr>
          <a:xfrm>
            <a:off x="1371599" y="294538"/>
            <a:ext cx="9895951" cy="1033669"/>
          </a:xfrm>
        </p:spPr>
        <p:txBody>
          <a:bodyPr>
            <a:normAutofit/>
          </a:bodyPr>
          <a:lstStyle/>
          <a:p>
            <a:r>
              <a:rPr lang="en-IE" sz="4000">
                <a:solidFill>
                  <a:srgbClr val="FFFFFF"/>
                </a:solidFill>
              </a:rPr>
              <a:t>Example 3: DCU</a:t>
            </a:r>
          </a:p>
        </p:txBody>
      </p:sp>
      <p:sp>
        <p:nvSpPr>
          <p:cNvPr id="3" name="Content Placeholder 2">
            <a:extLst>
              <a:ext uri="{FF2B5EF4-FFF2-40B4-BE49-F238E27FC236}">
                <a16:creationId xmlns:a16="http://schemas.microsoft.com/office/drawing/2014/main" id="{D7D809EF-6929-0533-8C42-106052E0826F}"/>
              </a:ext>
            </a:extLst>
          </p:cNvPr>
          <p:cNvSpPr>
            <a:spLocks noGrp="1"/>
          </p:cNvSpPr>
          <p:nvPr>
            <p:ph idx="1"/>
          </p:nvPr>
        </p:nvSpPr>
        <p:spPr>
          <a:xfrm>
            <a:off x="1371599" y="2318197"/>
            <a:ext cx="9724031" cy="3683358"/>
          </a:xfrm>
        </p:spPr>
        <p:txBody>
          <a:bodyPr anchor="ctr">
            <a:normAutofit/>
          </a:bodyPr>
          <a:lstStyle/>
          <a:p>
            <a:r>
              <a:rPr lang="en-IE" sz="2400" dirty="0"/>
              <a:t>If a large number of students from the class group wish to attend the funeral, it may be desirable to hire a bus for people. This can be organised by the Students’ Union</a:t>
            </a:r>
          </a:p>
        </p:txBody>
      </p:sp>
    </p:spTree>
    <p:extLst>
      <p:ext uri="{BB962C8B-B14F-4D97-AF65-F5344CB8AC3E}">
        <p14:creationId xmlns:p14="http://schemas.microsoft.com/office/powerpoint/2010/main" val="7107302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6097281-07C2-2FA5-5680-C4FBB7626EE1}"/>
              </a:ext>
            </a:extLst>
          </p:cNvPr>
          <p:cNvSpPr>
            <a:spLocks noGrp="1"/>
          </p:cNvSpPr>
          <p:nvPr>
            <p:ph type="title"/>
          </p:nvPr>
        </p:nvSpPr>
        <p:spPr>
          <a:xfrm>
            <a:off x="1371599" y="294538"/>
            <a:ext cx="9895951" cy="1033669"/>
          </a:xfrm>
        </p:spPr>
        <p:txBody>
          <a:bodyPr>
            <a:normAutofit/>
          </a:bodyPr>
          <a:lstStyle/>
          <a:p>
            <a:r>
              <a:rPr lang="en-IE" sz="4000">
                <a:solidFill>
                  <a:srgbClr val="FFFFFF"/>
                </a:solidFill>
              </a:rPr>
              <a:t>Example 4: LIT</a:t>
            </a:r>
          </a:p>
        </p:txBody>
      </p:sp>
      <p:sp>
        <p:nvSpPr>
          <p:cNvPr id="3" name="Content Placeholder 2">
            <a:extLst>
              <a:ext uri="{FF2B5EF4-FFF2-40B4-BE49-F238E27FC236}">
                <a16:creationId xmlns:a16="http://schemas.microsoft.com/office/drawing/2014/main" id="{323B0FF9-B930-BC03-335F-24666F219039}"/>
              </a:ext>
            </a:extLst>
          </p:cNvPr>
          <p:cNvSpPr>
            <a:spLocks noGrp="1"/>
          </p:cNvSpPr>
          <p:nvPr>
            <p:ph idx="1"/>
          </p:nvPr>
        </p:nvSpPr>
        <p:spPr>
          <a:xfrm>
            <a:off x="1371599" y="2318197"/>
            <a:ext cx="9724031" cy="3683358"/>
          </a:xfrm>
        </p:spPr>
        <p:txBody>
          <a:bodyPr anchor="ctr">
            <a:normAutofit/>
          </a:bodyPr>
          <a:lstStyle/>
          <a:p>
            <a:r>
              <a:rPr lang="en-IE" sz="2400" dirty="0"/>
              <a:t>The designated central contact office will </a:t>
            </a:r>
            <a:r>
              <a:rPr lang="en-IE" sz="2400" dirty="0" err="1"/>
              <a:t>iniate</a:t>
            </a:r>
            <a:r>
              <a:rPr lang="en-IE" sz="2400" dirty="0"/>
              <a:t> communications with the following immediate responding parties (SU is listed as one of these)</a:t>
            </a:r>
          </a:p>
          <a:p>
            <a:endParaRPr lang="en-IE" sz="2400" dirty="0"/>
          </a:p>
          <a:p>
            <a:r>
              <a:rPr lang="en-IE" sz="2400" dirty="0"/>
              <a:t>Assistance by the SU with travel arrangements may be raised, if appropriate</a:t>
            </a:r>
          </a:p>
          <a:p>
            <a:endParaRPr lang="en-IE" sz="2400" dirty="0"/>
          </a:p>
          <a:p>
            <a:r>
              <a:rPr lang="en-IE" sz="2400" dirty="0"/>
              <a:t>The SU where appropriate will liaise with the relevant students about travel arrangements to &amp; from the funeral</a:t>
            </a:r>
          </a:p>
        </p:txBody>
      </p:sp>
    </p:spTree>
    <p:extLst>
      <p:ext uri="{BB962C8B-B14F-4D97-AF65-F5344CB8AC3E}">
        <p14:creationId xmlns:p14="http://schemas.microsoft.com/office/powerpoint/2010/main" val="14769865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6776AB9-9D80-86AB-9AE2-82A18BF35C8A}"/>
              </a:ext>
            </a:extLst>
          </p:cNvPr>
          <p:cNvSpPr>
            <a:spLocks noGrp="1"/>
          </p:cNvSpPr>
          <p:nvPr>
            <p:ph type="title"/>
          </p:nvPr>
        </p:nvSpPr>
        <p:spPr>
          <a:xfrm>
            <a:off x="1371599" y="294538"/>
            <a:ext cx="9895951" cy="1033669"/>
          </a:xfrm>
        </p:spPr>
        <p:txBody>
          <a:bodyPr>
            <a:normAutofit/>
          </a:bodyPr>
          <a:lstStyle/>
          <a:p>
            <a:r>
              <a:rPr lang="en-IE" sz="4000">
                <a:solidFill>
                  <a:srgbClr val="FFFFFF"/>
                </a:solidFill>
              </a:rPr>
              <a:t>Example 5: UCC</a:t>
            </a:r>
          </a:p>
        </p:txBody>
      </p:sp>
      <p:sp>
        <p:nvSpPr>
          <p:cNvPr id="3" name="Content Placeholder 2">
            <a:extLst>
              <a:ext uri="{FF2B5EF4-FFF2-40B4-BE49-F238E27FC236}">
                <a16:creationId xmlns:a16="http://schemas.microsoft.com/office/drawing/2014/main" id="{6A7A5AF7-EB7E-3FC6-437B-EB4C1BFE993A}"/>
              </a:ext>
            </a:extLst>
          </p:cNvPr>
          <p:cNvSpPr>
            <a:spLocks noGrp="1"/>
          </p:cNvSpPr>
          <p:nvPr>
            <p:ph idx="1"/>
          </p:nvPr>
        </p:nvSpPr>
        <p:spPr>
          <a:xfrm>
            <a:off x="1371599" y="2318197"/>
            <a:ext cx="9724031" cy="3683358"/>
          </a:xfrm>
        </p:spPr>
        <p:txBody>
          <a:bodyPr anchor="ctr">
            <a:normAutofit/>
          </a:bodyPr>
          <a:lstStyle/>
          <a:p>
            <a:r>
              <a:rPr lang="en-IE" sz="2400" dirty="0"/>
              <a:t>The chaplain will liaise with the SU</a:t>
            </a:r>
          </a:p>
          <a:p>
            <a:r>
              <a:rPr lang="en-IE" sz="2400" dirty="0"/>
              <a:t>The president of the SU will normally attend the funeral service as the official representative of the student body &amp; be identified to the family &amp; also to officiating clergy at the service</a:t>
            </a:r>
          </a:p>
          <a:p>
            <a:endParaRPr lang="en-IE" sz="2400" dirty="0"/>
          </a:p>
          <a:p>
            <a:r>
              <a:rPr lang="en-IE" sz="2400" dirty="0"/>
              <a:t>Also provides guidance specific to if a student is missing &amp; SU involvement in same</a:t>
            </a:r>
          </a:p>
        </p:txBody>
      </p:sp>
    </p:spTree>
    <p:extLst>
      <p:ext uri="{BB962C8B-B14F-4D97-AF65-F5344CB8AC3E}">
        <p14:creationId xmlns:p14="http://schemas.microsoft.com/office/powerpoint/2010/main" val="7964140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B5EC4A0-F52D-9BAA-4E6A-52017987F271}"/>
              </a:ext>
            </a:extLst>
          </p:cNvPr>
          <p:cNvSpPr>
            <a:spLocks noGrp="1"/>
          </p:cNvSpPr>
          <p:nvPr>
            <p:ph type="title"/>
          </p:nvPr>
        </p:nvSpPr>
        <p:spPr>
          <a:xfrm>
            <a:off x="1371599" y="294538"/>
            <a:ext cx="9895951" cy="1033669"/>
          </a:xfrm>
        </p:spPr>
        <p:txBody>
          <a:bodyPr>
            <a:normAutofit/>
          </a:bodyPr>
          <a:lstStyle/>
          <a:p>
            <a:r>
              <a:rPr lang="en-IE" sz="4000">
                <a:solidFill>
                  <a:srgbClr val="FFFFFF"/>
                </a:solidFill>
              </a:rPr>
              <a:t>National MH &amp; SP Framework</a:t>
            </a:r>
          </a:p>
        </p:txBody>
      </p:sp>
      <p:sp>
        <p:nvSpPr>
          <p:cNvPr id="3" name="Content Placeholder 2">
            <a:extLst>
              <a:ext uri="{FF2B5EF4-FFF2-40B4-BE49-F238E27FC236}">
                <a16:creationId xmlns:a16="http://schemas.microsoft.com/office/drawing/2014/main" id="{D168FA13-208D-BA3A-6F2C-B19AC9241D4B}"/>
              </a:ext>
            </a:extLst>
          </p:cNvPr>
          <p:cNvSpPr>
            <a:spLocks noGrp="1"/>
          </p:cNvSpPr>
          <p:nvPr>
            <p:ph idx="1"/>
          </p:nvPr>
        </p:nvSpPr>
        <p:spPr>
          <a:xfrm>
            <a:off x="1371599" y="2318197"/>
            <a:ext cx="9724031" cy="3683358"/>
          </a:xfrm>
        </p:spPr>
        <p:txBody>
          <a:bodyPr anchor="ctr">
            <a:normAutofit/>
          </a:bodyPr>
          <a:lstStyle/>
          <a:p>
            <a:r>
              <a:rPr lang="en-IE" sz="2400" dirty="0"/>
              <a:t>Launched 2020 (</a:t>
            </a:r>
            <a:r>
              <a:rPr lang="en-IE" sz="2400" dirty="0">
                <a:hlinkClick r:id="rId2"/>
              </a:rPr>
              <a:t>available here</a:t>
            </a:r>
            <a:r>
              <a:rPr lang="en-IE" sz="2400" dirty="0"/>
              <a:t>)</a:t>
            </a:r>
          </a:p>
          <a:p>
            <a:r>
              <a:rPr lang="en-IE" sz="2400" dirty="0"/>
              <a:t>Key elements of the framework:</a:t>
            </a:r>
          </a:p>
          <a:p>
            <a:r>
              <a:rPr lang="en-IE" sz="2400" dirty="0"/>
              <a:t>Holistic, whole-of-campus approach</a:t>
            </a:r>
          </a:p>
          <a:p>
            <a:r>
              <a:rPr lang="en-GB" sz="2400" b="1" dirty="0"/>
              <a:t>“HEIs should work with their local Students’ Unions to implement the framework to ensure that the student voice is central to strategic planning: the student voice must be heard”</a:t>
            </a:r>
            <a:endParaRPr lang="en-IE" sz="2400" b="1" dirty="0"/>
          </a:p>
          <a:p>
            <a:r>
              <a:rPr lang="en-IE" sz="2400" dirty="0"/>
              <a:t>Focus on Lead &amp; Response sections for this issue</a:t>
            </a:r>
          </a:p>
        </p:txBody>
      </p:sp>
    </p:spTree>
    <p:extLst>
      <p:ext uri="{BB962C8B-B14F-4D97-AF65-F5344CB8AC3E}">
        <p14:creationId xmlns:p14="http://schemas.microsoft.com/office/powerpoint/2010/main" val="3804560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964DCED-E02F-79A4-6DDD-A93151D56F99}"/>
              </a:ext>
            </a:extLst>
          </p:cNvPr>
          <p:cNvSpPr>
            <a:spLocks noGrp="1"/>
          </p:cNvSpPr>
          <p:nvPr>
            <p:ph type="title"/>
          </p:nvPr>
        </p:nvSpPr>
        <p:spPr>
          <a:xfrm>
            <a:off x="1371599" y="294538"/>
            <a:ext cx="9895951" cy="1033669"/>
          </a:xfrm>
        </p:spPr>
        <p:txBody>
          <a:bodyPr>
            <a:normAutofit/>
          </a:bodyPr>
          <a:lstStyle/>
          <a:p>
            <a:r>
              <a:rPr lang="en-IE" sz="4000">
                <a:solidFill>
                  <a:srgbClr val="FFFFFF"/>
                </a:solidFill>
              </a:rPr>
              <a:t>LEAD</a:t>
            </a:r>
          </a:p>
        </p:txBody>
      </p:sp>
      <p:sp>
        <p:nvSpPr>
          <p:cNvPr id="3" name="Content Placeholder 2">
            <a:extLst>
              <a:ext uri="{FF2B5EF4-FFF2-40B4-BE49-F238E27FC236}">
                <a16:creationId xmlns:a16="http://schemas.microsoft.com/office/drawing/2014/main" id="{7E88E24A-D148-72FC-108B-D0F6A4AF9458}"/>
              </a:ext>
            </a:extLst>
          </p:cNvPr>
          <p:cNvSpPr>
            <a:spLocks noGrp="1"/>
          </p:cNvSpPr>
          <p:nvPr>
            <p:ph idx="1"/>
          </p:nvPr>
        </p:nvSpPr>
        <p:spPr>
          <a:xfrm>
            <a:off x="1371599" y="2318197"/>
            <a:ext cx="9724031" cy="3683358"/>
          </a:xfrm>
        </p:spPr>
        <p:txBody>
          <a:bodyPr anchor="ctr">
            <a:normAutofit/>
          </a:bodyPr>
          <a:lstStyle/>
          <a:p>
            <a:r>
              <a:rPr lang="en-GB" sz="2400" dirty="0"/>
              <a:t>“Improvements in student mental health and suicide prevention will only be effective if prioritised at a national, sectoral, and institutional levels – through policy and strategy, this is student-centred and championed by strong leadership”</a:t>
            </a:r>
            <a:endParaRPr lang="en-IE" sz="2400" dirty="0"/>
          </a:p>
        </p:txBody>
      </p:sp>
    </p:spTree>
    <p:extLst>
      <p:ext uri="{BB962C8B-B14F-4D97-AF65-F5344CB8AC3E}">
        <p14:creationId xmlns:p14="http://schemas.microsoft.com/office/powerpoint/2010/main" val="12776363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7327887-F4D1-4CEB-657A-7BDF3D255951}"/>
              </a:ext>
            </a:extLst>
          </p:cNvPr>
          <p:cNvSpPr>
            <a:spLocks noGrp="1"/>
          </p:cNvSpPr>
          <p:nvPr>
            <p:ph type="title"/>
          </p:nvPr>
        </p:nvSpPr>
        <p:spPr>
          <a:xfrm>
            <a:off x="1371599" y="294538"/>
            <a:ext cx="9895951" cy="1033669"/>
          </a:xfrm>
        </p:spPr>
        <p:txBody>
          <a:bodyPr>
            <a:normAutofit/>
          </a:bodyPr>
          <a:lstStyle/>
          <a:p>
            <a:r>
              <a:rPr lang="en-IE" sz="4000">
                <a:solidFill>
                  <a:srgbClr val="FFFFFF"/>
                </a:solidFill>
              </a:rPr>
              <a:t>RESPOND</a:t>
            </a:r>
          </a:p>
        </p:txBody>
      </p:sp>
      <p:sp>
        <p:nvSpPr>
          <p:cNvPr id="3" name="Content Placeholder 2">
            <a:extLst>
              <a:ext uri="{FF2B5EF4-FFF2-40B4-BE49-F238E27FC236}">
                <a16:creationId xmlns:a16="http://schemas.microsoft.com/office/drawing/2014/main" id="{3507008F-4D42-CA4D-6722-22CF0500ACE5}"/>
              </a:ext>
            </a:extLst>
          </p:cNvPr>
          <p:cNvSpPr>
            <a:spLocks noGrp="1"/>
          </p:cNvSpPr>
          <p:nvPr>
            <p:ph idx="1"/>
          </p:nvPr>
        </p:nvSpPr>
        <p:spPr>
          <a:xfrm>
            <a:off x="1371599" y="2318197"/>
            <a:ext cx="9724031" cy="3683358"/>
          </a:xfrm>
        </p:spPr>
        <p:txBody>
          <a:bodyPr anchor="ctr">
            <a:normAutofit/>
          </a:bodyPr>
          <a:lstStyle/>
          <a:p>
            <a:r>
              <a:rPr lang="en-GB" sz="2400" dirty="0"/>
              <a:t>“In addition to the provision of treatment, HEIs need to have a crisis response or critical incident plan that is accessible to the institution as a whole. The plan should include clear responding protocols for varying levels of crisis and effectively communicated to the whole institution”</a:t>
            </a:r>
            <a:endParaRPr lang="en-IE" sz="2400" dirty="0"/>
          </a:p>
        </p:txBody>
      </p:sp>
    </p:spTree>
    <p:extLst>
      <p:ext uri="{BB962C8B-B14F-4D97-AF65-F5344CB8AC3E}">
        <p14:creationId xmlns:p14="http://schemas.microsoft.com/office/powerpoint/2010/main" val="11170315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2C78EB2-E992-5128-A7C0-5C69547DA9B2}"/>
              </a:ext>
            </a:extLst>
          </p:cNvPr>
          <p:cNvSpPr>
            <a:spLocks noGrp="1"/>
          </p:cNvSpPr>
          <p:nvPr>
            <p:ph type="title"/>
          </p:nvPr>
        </p:nvSpPr>
        <p:spPr>
          <a:xfrm>
            <a:off x="1371599" y="294538"/>
            <a:ext cx="9895951" cy="1033669"/>
          </a:xfrm>
        </p:spPr>
        <p:txBody>
          <a:bodyPr>
            <a:normAutofit/>
          </a:bodyPr>
          <a:lstStyle/>
          <a:p>
            <a:r>
              <a:rPr lang="en-IE" sz="4000">
                <a:solidFill>
                  <a:srgbClr val="FFFFFF"/>
                </a:solidFill>
              </a:rPr>
              <a:t>Overview of LEAD section</a:t>
            </a:r>
          </a:p>
        </p:txBody>
      </p:sp>
      <p:sp>
        <p:nvSpPr>
          <p:cNvPr id="3" name="Content Placeholder 2">
            <a:extLst>
              <a:ext uri="{FF2B5EF4-FFF2-40B4-BE49-F238E27FC236}">
                <a16:creationId xmlns:a16="http://schemas.microsoft.com/office/drawing/2014/main" id="{E2BB61B3-6853-003F-9CE9-DB73DF7210AE}"/>
              </a:ext>
            </a:extLst>
          </p:cNvPr>
          <p:cNvSpPr>
            <a:spLocks noGrp="1"/>
          </p:cNvSpPr>
          <p:nvPr>
            <p:ph idx="1"/>
          </p:nvPr>
        </p:nvSpPr>
        <p:spPr>
          <a:xfrm>
            <a:off x="1371599" y="2318197"/>
            <a:ext cx="9724031" cy="3683358"/>
          </a:xfrm>
        </p:spPr>
        <p:txBody>
          <a:bodyPr anchor="ctr">
            <a:noAutofit/>
          </a:bodyPr>
          <a:lstStyle/>
          <a:p>
            <a:r>
              <a:rPr lang="en-IE" sz="2400" dirty="0"/>
              <a:t>Should be a campus mental health task force formed – SU should be a member of this</a:t>
            </a:r>
          </a:p>
          <a:p>
            <a:r>
              <a:rPr lang="en-IE" sz="2400" dirty="0"/>
              <a:t>Documents may include:</a:t>
            </a:r>
          </a:p>
          <a:p>
            <a:pPr lvl="1"/>
            <a:r>
              <a:rPr lang="en-IE" dirty="0"/>
              <a:t>Critical incident policy/</a:t>
            </a:r>
            <a:r>
              <a:rPr lang="en-IE" dirty="0" err="1"/>
              <a:t>ies</a:t>
            </a:r>
            <a:endParaRPr lang="en-IE" dirty="0"/>
          </a:p>
          <a:p>
            <a:pPr lvl="1"/>
            <a:r>
              <a:rPr lang="en-IE" dirty="0"/>
              <a:t>Distressed student protocol</a:t>
            </a:r>
          </a:p>
          <a:p>
            <a:pPr marL="0" indent="0">
              <a:buNone/>
            </a:pPr>
            <a:endParaRPr lang="en-IE" sz="2400" dirty="0"/>
          </a:p>
          <a:p>
            <a:r>
              <a:rPr lang="en-IE" sz="2400" dirty="0"/>
              <a:t>“HEIs also need a Death Response Protocol that includes a response to student suicide that is developed separately but is linked to and compatible with the critical incident protocol”</a:t>
            </a:r>
          </a:p>
        </p:txBody>
      </p:sp>
    </p:spTree>
    <p:extLst>
      <p:ext uri="{BB962C8B-B14F-4D97-AF65-F5344CB8AC3E}">
        <p14:creationId xmlns:p14="http://schemas.microsoft.com/office/powerpoint/2010/main" val="5564804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6F7E10C-D427-8FED-7C9C-85E45160E22A}"/>
              </a:ext>
            </a:extLst>
          </p:cNvPr>
          <p:cNvSpPr>
            <a:spLocks noGrp="1"/>
          </p:cNvSpPr>
          <p:nvPr>
            <p:ph idx="1"/>
          </p:nvPr>
        </p:nvSpPr>
        <p:spPr/>
        <p:txBody>
          <a:bodyPr>
            <a:normAutofit/>
          </a:bodyPr>
          <a:lstStyle/>
          <a:p>
            <a:r>
              <a:rPr lang="en-IE" sz="3600" dirty="0"/>
              <a:t>“Every HEI should have a protocol or plan setting out how to respond in the event of a critical incident or crisis, and the protocol must include clear responding protocols for various levels of crises. To be effective it must be communicated to staff members </a:t>
            </a:r>
            <a:r>
              <a:rPr lang="en-IE" sz="3600" b="1" dirty="0"/>
              <a:t>and to student representatives”</a:t>
            </a:r>
            <a:endParaRPr lang="en-IE" sz="3600" dirty="0"/>
          </a:p>
        </p:txBody>
      </p:sp>
    </p:spTree>
    <p:extLst>
      <p:ext uri="{BB962C8B-B14F-4D97-AF65-F5344CB8AC3E}">
        <p14:creationId xmlns:p14="http://schemas.microsoft.com/office/powerpoint/2010/main" val="22830281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644B921-D476-292F-2F5C-11A7BD638C4F}"/>
              </a:ext>
            </a:extLst>
          </p:cNvPr>
          <p:cNvSpPr>
            <a:spLocks noGrp="1"/>
          </p:cNvSpPr>
          <p:nvPr>
            <p:ph type="title"/>
          </p:nvPr>
        </p:nvSpPr>
        <p:spPr>
          <a:xfrm>
            <a:off x="1371599" y="294538"/>
            <a:ext cx="9895951" cy="1033669"/>
          </a:xfrm>
        </p:spPr>
        <p:txBody>
          <a:bodyPr>
            <a:normAutofit/>
          </a:bodyPr>
          <a:lstStyle/>
          <a:p>
            <a:r>
              <a:rPr lang="en-IE" sz="4000">
                <a:solidFill>
                  <a:srgbClr val="FFFFFF"/>
                </a:solidFill>
              </a:rPr>
              <a:t>Overview of RESPOND section</a:t>
            </a:r>
          </a:p>
        </p:txBody>
      </p:sp>
      <p:sp>
        <p:nvSpPr>
          <p:cNvPr id="3" name="Content Placeholder 2">
            <a:extLst>
              <a:ext uri="{FF2B5EF4-FFF2-40B4-BE49-F238E27FC236}">
                <a16:creationId xmlns:a16="http://schemas.microsoft.com/office/drawing/2014/main" id="{F27FEB95-9E12-BDC4-1A60-AE3589D12B72}"/>
              </a:ext>
            </a:extLst>
          </p:cNvPr>
          <p:cNvSpPr>
            <a:spLocks noGrp="1"/>
          </p:cNvSpPr>
          <p:nvPr>
            <p:ph idx="1"/>
          </p:nvPr>
        </p:nvSpPr>
        <p:spPr>
          <a:xfrm>
            <a:off x="1371599" y="2318197"/>
            <a:ext cx="9724031" cy="3683358"/>
          </a:xfrm>
        </p:spPr>
        <p:txBody>
          <a:bodyPr anchor="ctr">
            <a:normAutofit/>
          </a:bodyPr>
          <a:lstStyle/>
          <a:p>
            <a:r>
              <a:rPr lang="en-IE" sz="2400" dirty="0"/>
              <a:t>Recommended that HEIs have an effective plan with defined members, a nominated lead person &amp; agreed templates for communications</a:t>
            </a:r>
          </a:p>
          <a:p>
            <a:r>
              <a:rPr lang="en-IE" sz="2400" dirty="0"/>
              <a:t>“as part of their critical incident plan or protocol, HEIs need to have identified the team of people who will implement the protocol appropriately. Then, in response to the incident, the appropriate team members will take up their defined roles”</a:t>
            </a:r>
          </a:p>
        </p:txBody>
      </p:sp>
    </p:spTree>
    <p:extLst>
      <p:ext uri="{BB962C8B-B14F-4D97-AF65-F5344CB8AC3E}">
        <p14:creationId xmlns:p14="http://schemas.microsoft.com/office/powerpoint/2010/main" val="250789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5FF4A89-BE27-A4DE-1F37-DA435F1CF139}"/>
              </a:ext>
            </a:extLst>
          </p:cNvPr>
          <p:cNvSpPr>
            <a:spLocks noGrp="1"/>
          </p:cNvSpPr>
          <p:nvPr>
            <p:ph type="title"/>
          </p:nvPr>
        </p:nvSpPr>
        <p:spPr>
          <a:xfrm>
            <a:off x="1371599" y="294538"/>
            <a:ext cx="9895951" cy="1033669"/>
          </a:xfrm>
        </p:spPr>
        <p:txBody>
          <a:bodyPr>
            <a:normAutofit/>
          </a:bodyPr>
          <a:lstStyle/>
          <a:p>
            <a:r>
              <a:rPr lang="en-IE" sz="3400">
                <a:solidFill>
                  <a:srgbClr val="FFFFFF"/>
                </a:solidFill>
              </a:rPr>
              <a:t>Recognising students who support their bereaved peers	</a:t>
            </a:r>
          </a:p>
        </p:txBody>
      </p:sp>
      <p:sp>
        <p:nvSpPr>
          <p:cNvPr id="3" name="Content Placeholder 2">
            <a:extLst>
              <a:ext uri="{FF2B5EF4-FFF2-40B4-BE49-F238E27FC236}">
                <a16:creationId xmlns:a16="http://schemas.microsoft.com/office/drawing/2014/main" id="{458E7BCE-6B9A-A0C4-E159-006C4A5A4012}"/>
              </a:ext>
            </a:extLst>
          </p:cNvPr>
          <p:cNvSpPr>
            <a:spLocks noGrp="1"/>
          </p:cNvSpPr>
          <p:nvPr>
            <p:ph idx="1"/>
          </p:nvPr>
        </p:nvSpPr>
        <p:spPr>
          <a:xfrm>
            <a:off x="1371599" y="2318197"/>
            <a:ext cx="9724031" cy="3683358"/>
          </a:xfrm>
        </p:spPr>
        <p:txBody>
          <a:bodyPr anchor="ctr">
            <a:normAutofit/>
          </a:bodyPr>
          <a:lstStyle/>
          <a:p>
            <a:r>
              <a:rPr lang="en-IE" sz="2400" dirty="0"/>
              <a:t>“often the preferred source of support for bereaved students is one or more of their peers…For that reason it is essential that HEIs recognise and support students who are supporting their bereaved peers”</a:t>
            </a:r>
          </a:p>
        </p:txBody>
      </p:sp>
    </p:spTree>
    <p:extLst>
      <p:ext uri="{BB962C8B-B14F-4D97-AF65-F5344CB8AC3E}">
        <p14:creationId xmlns:p14="http://schemas.microsoft.com/office/powerpoint/2010/main" val="7862524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9C18EA7-9386-DC1F-A2DF-F1BBDC654121}"/>
              </a:ext>
            </a:extLst>
          </p:cNvPr>
          <p:cNvSpPr>
            <a:spLocks noGrp="1"/>
          </p:cNvSpPr>
          <p:nvPr>
            <p:ph type="title"/>
          </p:nvPr>
        </p:nvSpPr>
        <p:spPr>
          <a:xfrm>
            <a:off x="1371599" y="294538"/>
            <a:ext cx="9895951" cy="1033669"/>
          </a:xfrm>
        </p:spPr>
        <p:txBody>
          <a:bodyPr>
            <a:normAutofit/>
          </a:bodyPr>
          <a:lstStyle/>
          <a:p>
            <a:r>
              <a:rPr lang="en-IE" sz="4000">
                <a:solidFill>
                  <a:srgbClr val="FFFFFF"/>
                </a:solidFill>
              </a:rPr>
              <a:t>Flynn, 2019</a:t>
            </a:r>
          </a:p>
        </p:txBody>
      </p:sp>
      <p:sp>
        <p:nvSpPr>
          <p:cNvPr id="3" name="Content Placeholder 2">
            <a:extLst>
              <a:ext uri="{FF2B5EF4-FFF2-40B4-BE49-F238E27FC236}">
                <a16:creationId xmlns:a16="http://schemas.microsoft.com/office/drawing/2014/main" id="{3C45E9F8-D5FC-6352-269A-CA1151CBF4C7}"/>
              </a:ext>
            </a:extLst>
          </p:cNvPr>
          <p:cNvSpPr>
            <a:spLocks noGrp="1"/>
          </p:cNvSpPr>
          <p:nvPr>
            <p:ph idx="1"/>
          </p:nvPr>
        </p:nvSpPr>
        <p:spPr>
          <a:xfrm>
            <a:off x="1371599" y="2318197"/>
            <a:ext cx="9724031" cy="3683358"/>
          </a:xfrm>
        </p:spPr>
        <p:txBody>
          <a:bodyPr anchor="ctr">
            <a:normAutofit/>
          </a:bodyPr>
          <a:lstStyle/>
          <a:p>
            <a:r>
              <a:rPr lang="en-IE" sz="2400" dirty="0"/>
              <a:t>“universities which respond most effectively…are those that adopt a coordinated team approach”</a:t>
            </a:r>
          </a:p>
          <a:p>
            <a:r>
              <a:rPr lang="en-IE" sz="2400" dirty="0"/>
              <a:t>“teams are representative of the diversity of the university community an services”</a:t>
            </a:r>
          </a:p>
          <a:p>
            <a:endParaRPr lang="en-IE" sz="2400" dirty="0"/>
          </a:p>
          <a:p>
            <a:r>
              <a:rPr lang="en-IE" sz="2400" dirty="0"/>
              <a:t>“the role of the students’ union and class representatives should also be included in the [death response plan]”</a:t>
            </a:r>
          </a:p>
        </p:txBody>
      </p:sp>
    </p:spTree>
    <p:extLst>
      <p:ext uri="{BB962C8B-B14F-4D97-AF65-F5344CB8AC3E}">
        <p14:creationId xmlns:p14="http://schemas.microsoft.com/office/powerpoint/2010/main" val="34160665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13044</TotalTime>
  <Words>970</Words>
  <Application>Microsoft Office PowerPoint</Application>
  <PresentationFormat>Widescreen</PresentationFormat>
  <Paragraphs>64</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Calibri Light</vt:lpstr>
      <vt:lpstr>Office Theme</vt:lpstr>
      <vt:lpstr>SU involvement in aftermath of student incident on campus</vt:lpstr>
      <vt:lpstr>National MH &amp; SP Framework</vt:lpstr>
      <vt:lpstr>LEAD</vt:lpstr>
      <vt:lpstr>RESPOND</vt:lpstr>
      <vt:lpstr>Overview of LEAD section</vt:lpstr>
      <vt:lpstr>PowerPoint Presentation</vt:lpstr>
      <vt:lpstr>Overview of RESPOND section</vt:lpstr>
      <vt:lpstr>Recognising students who support their bereaved peers </vt:lpstr>
      <vt:lpstr>Flynn, 2019</vt:lpstr>
      <vt:lpstr>Flynn, 2019</vt:lpstr>
      <vt:lpstr>USI recommendations </vt:lpstr>
      <vt:lpstr>Example 1: NUIG</vt:lpstr>
      <vt:lpstr>Example 2: UU</vt:lpstr>
      <vt:lpstr>Example 3: DCU</vt:lpstr>
      <vt:lpstr>Example 4: LIT</vt:lpstr>
      <vt:lpstr>Example 5: UCC</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 involvement in aftermath of student incident on campus</dc:title>
  <dc:creator>Sarah Hughes</dc:creator>
  <cp:lastModifiedBy>Sarah Hughes</cp:lastModifiedBy>
  <cp:revision>1</cp:revision>
  <dcterms:created xsi:type="dcterms:W3CDTF">2022-05-30T14:48:04Z</dcterms:created>
  <dcterms:modified xsi:type="dcterms:W3CDTF">2022-07-06T13:04:31Z</dcterms:modified>
</cp:coreProperties>
</file>